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69" r:id="rId14"/>
    <p:sldId id="276" r:id="rId15"/>
    <p:sldId id="277" r:id="rId16"/>
    <p:sldId id="278" r:id="rId17"/>
    <p:sldId id="270" r:id="rId18"/>
    <p:sldId id="272" r:id="rId19"/>
    <p:sldId id="279" r:id="rId20"/>
    <p:sldId id="280" r:id="rId21"/>
    <p:sldId id="281" r:id="rId22"/>
    <p:sldId id="259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39C"/>
    <a:srgbClr val="FBE85F"/>
    <a:srgbClr val="FEDEAB"/>
    <a:srgbClr val="007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A06F2-0C9D-2FE7-0CA2-36CF82D96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B4C04D-3702-BECB-0AF5-CD16ED283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7F5476-D9C1-1225-BFC5-0A6B1CB6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4323F-17C5-E20C-3652-605C6EAB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70BB96-B1E3-B3FF-81A6-B2D4FF96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6B7D4-D285-8D43-56EB-8145E340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AF337F-BFE5-9DA8-CB41-484BD7582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565FD-570F-07EA-7F2D-B638EFD9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9A23CF-FE0F-E92E-97E3-17D8ADB0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4BB46-9D64-BF0E-A37C-A500D0ED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55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B8C6C-5736-83C9-9034-5DF09D09F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557193-DFE2-9B3E-62DE-C15B7E96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1AAAB9-30DF-8EC7-F0AD-55256FE3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9E00E-0102-D79D-9E67-78EF051C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26942-6083-02D4-6D30-68207485B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0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60F82-9AE5-5640-2EA7-F703E649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3FFEA-1CFE-3848-9DEB-EDE30C6D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8208D9-0173-023D-48FF-DA47E629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36A663-F7C8-2B4E-A630-EFFFAD29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54336-3CC2-1716-E0F3-9EE13C06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7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7495-7F18-60A9-6FD2-8832F065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E2194-ECA4-B0AD-ABAA-ADFDB8200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F50DC0-77FA-2FC7-5632-A803A937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84274D-25BD-63CE-9D20-521AF58F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67F4B5-CE45-4C03-9B59-D1556672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44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45BE2-928E-25BF-19EF-E7FEDEAE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7953A7-A510-9FBB-6918-71AE3E226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98202-1E8B-A1EE-AF61-3C9A670C6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17AB3A-D820-32BF-A94A-9DC25C62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7E899A-49B6-BB02-C6A7-3AD92D8D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4DBF9B-76C7-E0CB-B910-95B861BE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6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B6365-1F9C-6D7B-D568-5521DEB5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814975-9A5E-4B18-881C-90410691F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83AE39-3B23-ED91-F9F9-B0AA2F10B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500407-7D70-8926-DF62-E70854BAC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E8C32F-B6F2-1769-AD67-320FBA5A3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5D7076-DB7B-73E7-9F05-341223CF4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D0C284-9AAF-724C-76C1-C71E7868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49AF13-89C5-9900-90D5-2D892F04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563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8F622-57B8-A3AC-26DE-49CBDFB8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6A97BC-C478-5950-251A-BF9A6117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7D137F-5E3E-6C4D-0D63-23A379383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2172B-8B58-55D1-5C0D-9E6F8BF7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35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543A19-91C7-2339-9F0C-DC566D09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2889FD-BA18-2BFE-FFF9-9961965B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A6608-0EAD-285C-FE86-3153C97E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63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8FBB2-D5A1-2E4B-F45E-4ABF059C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03DF0-970F-517F-12F5-83F9EDD2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402383-5B10-E7A8-1716-1C26CA41D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424D2B-3E8B-1B35-BDDF-8DCD64FFF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561AEE-0800-A1FB-BBC8-0E355A18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2D9E0B-86AD-F131-8630-AFD3C6FA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34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7949F-0775-94AF-AB56-C534BDB7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66D358-7640-5D88-B24D-189134262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EEFA0-D60E-3D25-CAE3-A1725CC18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EE83B5-3BED-BCF0-9C7F-0F9DF960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6242B2-DBD5-FE10-EDB5-AAED60E3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327E71-42BA-6312-27BB-4A99D05D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0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C08E72-869E-C6BE-09E1-472A62C017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D8F604-7F22-4334-2E3F-4D36AFDB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B4FF7-60A0-CC6C-1ED4-97F87366D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7CBD6-785B-D4C8-B456-DD42D949D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E52B8-0416-4FB3-82F3-E97C3957C0E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0709-8864-0429-8834-8467022B2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BF3B9-AA14-8F02-CED4-E18B06834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7197B-C6B6-4F56-85B7-57D470B04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3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F1609A-4BAF-B3C8-4F0F-CD32D1ABF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4"/>
          <a:stretch/>
        </p:blipFill>
        <p:spPr>
          <a:xfrm>
            <a:off x="7158182" y="0"/>
            <a:ext cx="503381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CEE542-AE38-55C9-C3BB-F604B8753B5D}"/>
              </a:ext>
            </a:extLst>
          </p:cNvPr>
          <p:cNvSpPr/>
          <p:nvPr/>
        </p:nvSpPr>
        <p:spPr>
          <a:xfrm>
            <a:off x="6474691" y="-378691"/>
            <a:ext cx="2369128" cy="7823199"/>
          </a:xfrm>
          <a:prstGeom prst="rect">
            <a:avLst/>
          </a:prstGeom>
          <a:gradFill flip="none" rotWithShape="1">
            <a:gsLst>
              <a:gs pos="0">
                <a:srgbClr val="FEDEAB"/>
              </a:gs>
              <a:gs pos="40000">
                <a:srgbClr val="E8C39C"/>
              </a:gs>
              <a:gs pos="77000">
                <a:srgbClr val="E8C39C">
                  <a:alpha val="92000"/>
                </a:srgbClr>
              </a:gs>
              <a:gs pos="100000">
                <a:srgbClr val="E8C39C">
                  <a:alpha val="40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21F2-A4CE-8A40-3384-A1D449C9AA6F}"/>
              </a:ext>
            </a:extLst>
          </p:cNvPr>
          <p:cNvSpPr txBox="1"/>
          <p:nvPr/>
        </p:nvSpPr>
        <p:spPr>
          <a:xfrm>
            <a:off x="526473" y="1394691"/>
            <a:ext cx="542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휴먼편지체" panose="02030504000101010101" pitchFamily="18" charset="-127"/>
                <a:ea typeface="휴먼편지체" panose="02030504000101010101" pitchFamily="18" charset="-127"/>
              </a:rPr>
              <a:t>언리얼 게임제작 프로젝트</a:t>
            </a:r>
            <a:endParaRPr lang="en-US" altLang="ko-KR" sz="40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4000">
                <a:latin typeface="휴먼편지체" panose="02030504000101010101" pitchFamily="18" charset="-127"/>
                <a:ea typeface="휴먼편지체" panose="02030504000101010101" pitchFamily="18" charset="-127"/>
              </a:rPr>
              <a:t>‘</a:t>
            </a:r>
            <a:r>
              <a:rPr lang="ko-KR" altLang="en-US" sz="4000">
                <a:latin typeface="휴먼편지체" panose="02030504000101010101" pitchFamily="18" charset="-127"/>
                <a:ea typeface="휴먼편지체" panose="02030504000101010101" pitchFamily="18" charset="-127"/>
              </a:rPr>
              <a:t>적사積沙터</a:t>
            </a:r>
            <a:r>
              <a:rPr lang="en-US" altLang="ko-KR" sz="4000">
                <a:latin typeface="휴먼편지체" panose="02030504000101010101" pitchFamily="18" charset="-127"/>
                <a:ea typeface="휴먼편지체" panose="02030504000101010101" pitchFamily="18" charset="-127"/>
              </a:rPr>
              <a:t>’</a:t>
            </a:r>
            <a:endParaRPr lang="ko-KR" altLang="en-US" sz="40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529C7-F088-4645-823D-7BBA5A38F7A9}"/>
              </a:ext>
            </a:extLst>
          </p:cNvPr>
          <p:cNvSpPr txBox="1"/>
          <p:nvPr/>
        </p:nvSpPr>
        <p:spPr>
          <a:xfrm>
            <a:off x="526473" y="1020680"/>
            <a:ext cx="542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Palace Script MT" panose="030303020206070C0B05" pitchFamily="66" charset="0"/>
                <a:ea typeface="휴먼편지체" panose="02030504000101010101" pitchFamily="18" charset="-127"/>
              </a:rPr>
              <a:t>Unreal Game Create Project</a:t>
            </a:r>
            <a:endParaRPr lang="ko-KR" altLang="en-US">
              <a:latin typeface="Palace Script MT" panose="030303020206070C0B05" pitchFamily="66" charset="0"/>
              <a:ea typeface="휴먼편지체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81F91-1E72-C5D7-EB46-A1B3ADAEC514}"/>
              </a:ext>
            </a:extLst>
          </p:cNvPr>
          <p:cNvSpPr txBox="1"/>
          <p:nvPr/>
        </p:nvSpPr>
        <p:spPr>
          <a:xfrm>
            <a:off x="526473" y="2410692"/>
            <a:ext cx="542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Palace Script MT" panose="030303020206070C0B05" pitchFamily="66" charset="0"/>
                <a:ea typeface="휴먼편지체" panose="02030504000101010101" pitchFamily="18" charset="-127"/>
              </a:rPr>
              <a:t>The way Sand   go</a:t>
            </a:r>
            <a:endParaRPr lang="ko-KR" altLang="en-US" sz="2400">
              <a:latin typeface="Palace Script MT" panose="030303020206070C0B05" pitchFamily="66" charset="0"/>
              <a:ea typeface="휴먼편지체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B1636-E62C-00D9-B3EE-E55301647CCC}"/>
              </a:ext>
            </a:extLst>
          </p:cNvPr>
          <p:cNvSpPr txBox="1"/>
          <p:nvPr/>
        </p:nvSpPr>
        <p:spPr>
          <a:xfrm>
            <a:off x="526473" y="5201723"/>
            <a:ext cx="54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휴먼편지체" panose="02030504000101010101" pitchFamily="18" charset="-127"/>
                <a:ea typeface="휴먼편지체" panose="02030504000101010101" pitchFamily="18" charset="-127"/>
              </a:rPr>
              <a:t>Unreal Dreamers </a:t>
            </a:r>
            <a:r>
              <a:rPr lang="ko-KR" altLang="en-US" sz="4000">
                <a:latin typeface="휴먼편지체" panose="02030504000101010101" pitchFamily="18" charset="-127"/>
                <a:ea typeface="휴먼편지체" panose="02030504000101010101" pitchFamily="18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1882873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6574-B565-3FE3-DFBE-07FAFE039F17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사용 툴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35BAA-CA2E-0761-E885-CF8E41CB779C}"/>
              </a:ext>
            </a:extLst>
          </p:cNvPr>
          <p:cNvSpPr txBox="1"/>
          <p:nvPr/>
        </p:nvSpPr>
        <p:spPr>
          <a:xfrm>
            <a:off x="249382" y="1788863"/>
            <a:ext cx="5163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명칭 </a:t>
            </a:r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Git, Git Desktop</a:t>
            </a:r>
          </a:p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버전 </a:t>
            </a:r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2.43.0.windows.1,</a:t>
            </a:r>
          </a:p>
          <a:p>
            <a:pPr algn="ctr"/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3.4.8 (x64)</a:t>
            </a:r>
          </a:p>
          <a:p>
            <a:pPr algn="ctr"/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사용처 </a:t>
            </a:r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통합</a:t>
            </a:r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이유 </a:t>
            </a:r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접근성이 가장 뛰어난</a:t>
            </a:r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b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통합 프로그램</a:t>
            </a:r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ko-KR" altLang="en-US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DC18D92-86E2-FC0B-5875-F260DC9E1BF2}"/>
              </a:ext>
            </a:extLst>
          </p:cNvPr>
          <p:cNvSpPr/>
          <p:nvPr/>
        </p:nvSpPr>
        <p:spPr>
          <a:xfrm>
            <a:off x="5560293" y="1391699"/>
            <a:ext cx="5800436" cy="43440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B1C07CB-1E29-166C-75D5-EFBA7C17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9" y="2320518"/>
            <a:ext cx="2652712" cy="11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tHub Desktop - 로컬 프로젝트 업로드 | protect-me">
            <a:extLst>
              <a:ext uri="{FF2B5EF4-FFF2-40B4-BE49-F238E27FC236}">
                <a16:creationId xmlns:a16="http://schemas.microsoft.com/office/drawing/2014/main" id="{679F5D59-DB36-EBB5-72ED-044165D9D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90" y="3287540"/>
            <a:ext cx="3850410" cy="20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94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6574-B565-3FE3-DFBE-07FAFE039F17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사용 툴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35BAA-CA2E-0761-E885-CF8E41CB779C}"/>
              </a:ext>
            </a:extLst>
          </p:cNvPr>
          <p:cNvSpPr txBox="1"/>
          <p:nvPr/>
        </p:nvSpPr>
        <p:spPr>
          <a:xfrm>
            <a:off x="249382" y="1788863"/>
            <a:ext cx="516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명칭 </a:t>
            </a:r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KakaoTalk, Discord</a:t>
            </a:r>
          </a:p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버전 </a:t>
            </a:r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11.1.2(PC : 4.2.1.4127), Windows 11 64-bit (10.0.22631)</a:t>
            </a:r>
          </a:p>
          <a:p>
            <a:pPr algn="ctr"/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사용처 </a:t>
            </a:r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팀원간 협의 및 소통</a:t>
            </a:r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이유 </a:t>
            </a:r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가장 간편하고 실시간 소통에 용이</a:t>
            </a:r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ko-KR" altLang="en-US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DC18D92-86E2-FC0B-5875-F260DC9E1BF2}"/>
              </a:ext>
            </a:extLst>
          </p:cNvPr>
          <p:cNvSpPr/>
          <p:nvPr/>
        </p:nvSpPr>
        <p:spPr>
          <a:xfrm>
            <a:off x="5560293" y="1391699"/>
            <a:ext cx="5800436" cy="43440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800B0A7-DE94-389D-A58A-BACF80E23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48" b="90794" l="10000" r="90000">
                        <a14:foregroundMark x1="44333" y1="9048" x2="44333" y2="9048"/>
                        <a14:foregroundMark x1="64222" y1="90794" x2="64222" y2="90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1" y="2028825"/>
            <a:ext cx="185057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iscord New 2021 Icon Logo PNG vector in SVG, PDF, AI, CDR format">
            <a:extLst>
              <a:ext uri="{FF2B5EF4-FFF2-40B4-BE49-F238E27FC236}">
                <a16:creationId xmlns:a16="http://schemas.microsoft.com/office/drawing/2014/main" id="{A83FBAAB-7DA0-3C3E-2063-6B67CF23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1" y="3563740"/>
            <a:ext cx="1814703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3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BE65C-4282-5FFF-0DB0-ED088D582AD3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차별성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2090E3-B695-B203-E1C3-56626BF8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987" y="1057274"/>
            <a:ext cx="4010025" cy="4010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A064C8-2440-F8C8-EE52-F8AD094EFD89}"/>
              </a:ext>
            </a:extLst>
          </p:cNvPr>
          <p:cNvSpPr txBox="1"/>
          <p:nvPr/>
        </p:nvSpPr>
        <p:spPr>
          <a:xfrm>
            <a:off x="3171824" y="5398838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행로 시스템</a:t>
            </a:r>
          </a:p>
        </p:txBody>
      </p:sp>
    </p:spTree>
    <p:extLst>
      <p:ext uri="{BB962C8B-B14F-4D97-AF65-F5344CB8AC3E}">
        <p14:creationId xmlns:p14="http://schemas.microsoft.com/office/powerpoint/2010/main" val="3891270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BE65C-4282-5FFF-0DB0-ED088D582AD3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시나리오 스토리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62882A-804D-DEEA-516F-C0CB2814A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0" y="1357055"/>
            <a:ext cx="4763010" cy="47630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758CE4-EA88-0054-BCA1-6898B2B0D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5" r="390" b="12136"/>
          <a:stretch/>
        </p:blipFill>
        <p:spPr>
          <a:xfrm>
            <a:off x="12925398" y="42859"/>
            <a:ext cx="2867582" cy="3467101"/>
          </a:xfrm>
          <a:prstGeom prst="rect">
            <a:avLst/>
          </a:prstGeom>
        </p:spPr>
      </p:pic>
      <p:pic>
        <p:nvPicPr>
          <p:cNvPr id="9" name="Picture 2" descr="사막 풍경 | 무료 사진">
            <a:extLst>
              <a:ext uri="{FF2B5EF4-FFF2-40B4-BE49-F238E27FC236}">
                <a16:creationId xmlns:a16="http://schemas.microsoft.com/office/drawing/2014/main" id="{FE221DCE-7592-BDBA-BB17-07262A3C7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92" y="1765300"/>
            <a:ext cx="6541197" cy="40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4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23 -0.08889 L -0.01523 -0.08889 C -0.02643 -0.10417 -0.03658 -0.12222 -0.04856 -0.13519 C -0.0776 -0.16597 -0.09752 -0.17384 -0.12981 -0.18334 C -0.13776 -0.18542 -0.14583 -0.18565 -0.15377 -0.18681 L -0.1746 -0.18519 C -0.2026 -0.1831 -0.21171 -0.1838 -0.24023 -0.17963 C -0.24974 -0.17801 -0.25911 -0.17616 -0.26835 -0.17408 C -0.27747 -0.17176 -0.28658 -0.16968 -0.29544 -0.16667 C -0.30885 -0.16181 -0.34622 -0.14514 -0.35898 -0.13889 C -0.36849 -0.13426 -0.37773 -0.12824 -0.3871 -0.12408 C -0.41002 -0.11343 -0.43294 -0.10347 -0.45585 -0.09445 C -0.49414 -0.07917 -0.52265 -0.06875 -0.56106 -0.05 C -0.57591 -0.04259 -0.59036 -0.03449 -0.60481 -0.02593 C -0.61849 -0.01783 -0.63203 -0.00903 -0.64544 2.22222E-6 C -0.65807 0.00879 -0.67057 0.01805 -0.68294 0.02778 C -0.71614 0.05393 -0.73515 0.0706 -0.76523 0.09629 L -0.79335 0.12037 C -0.80351 0.1294 -0.81328 0.14004 -0.82356 0.14815 C -0.83437 0.15694 -0.84531 0.16504 -0.85585 0.17407 C -0.87421 0.18981 -0.90351 0.21782 -0.92044 0.23703 C -0.92955 0.24745 -0.93802 0.25879 -0.94648 0.27037 C -0.95299 0.27916 -0.95937 0.28842 -0.96523 0.29815 C -0.96875 0.30393 -0.97148 0.31065 -0.9746 0.31666 C -0.97643 0.33842 -0.97838 0.33194 -0.95898 0.33148 C -0.9302 0.33102 -0.90143 0.32916 -0.87252 0.32778 C -0.86393 0.32477 -0.85507 0.32245 -0.84648 0.31852 C -0.8388 0.31504 -0.81302 0.2993 -0.80585 0.29444 C -0.79401 0.2868 -0.78203 0.27963 -0.77044 0.27037 C -0.76731 0.26805 -0.76419 0.26574 -0.76106 0.26296 C -0.75937 0.26134 -0.75781 0.25903 -0.75585 0.25741 C -0.7539 0.25578 -0.75169 0.25532 -0.7496 0.2537 C -0.74778 0.25231 -0.74622 0.25 -0.7444 0.24815 C -0.74166 0.2456 -0.73893 0.24328 -0.73606 0.24074 L -0.7319 0.23703 C -0.73059 0.23588 -0.72929 0.23426 -0.72773 0.23333 L -0.72148 0.22963 C -0.72044 0.22916 -0.7194 0.2287 -0.71835 0.22778 C -0.71224 0.22245 -0.71627 0.22523 -0.70898 0.22222 C -0.70768 0.22176 -0.70625 0.22083 -0.70481 0.22037 C -0.69153 0.21759 -0.68437 0.21852 -0.6694 0.21852 L -0.66835 0.21852 " pathEditMode="relative" ptsTypes="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6574-B565-3FE3-DFBE-07FAFE039F17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Unreal </a:t>
            </a:r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적용 기술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81BFD8-B18F-6A8B-03B0-B9BD51D4D2BE}"/>
              </a:ext>
            </a:extLst>
          </p:cNvPr>
          <p:cNvSpPr/>
          <p:nvPr/>
        </p:nvSpPr>
        <p:spPr>
          <a:xfrm>
            <a:off x="5560293" y="1391699"/>
            <a:ext cx="5800436" cy="43440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35BAA-CA2E-0761-E885-CF8E41CB779C}"/>
              </a:ext>
            </a:extLst>
          </p:cNvPr>
          <p:cNvSpPr txBox="1"/>
          <p:nvPr/>
        </p:nvSpPr>
        <p:spPr>
          <a:xfrm>
            <a:off x="249382" y="2832573"/>
            <a:ext cx="5163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테이블 적용</a:t>
            </a:r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엑셀 </a:t>
            </a:r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CSV </a:t>
            </a:r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파일을 사용한 데이터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A927C7-5422-BA76-F2ED-80C7B31D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868" y="1788863"/>
            <a:ext cx="3464363" cy="14478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3B2B5E-913A-E098-C68B-C4E9DE049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290" y="3304530"/>
            <a:ext cx="2571518" cy="20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2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6574-B565-3FE3-DFBE-07FAFE039F17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Unreal </a:t>
            </a:r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적용 기술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81BFD8-B18F-6A8B-03B0-B9BD51D4D2BE}"/>
              </a:ext>
            </a:extLst>
          </p:cNvPr>
          <p:cNvSpPr/>
          <p:nvPr/>
        </p:nvSpPr>
        <p:spPr>
          <a:xfrm>
            <a:off x="5560293" y="1391699"/>
            <a:ext cx="5800436" cy="43440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35BAA-CA2E-0761-E885-CF8E41CB779C}"/>
              </a:ext>
            </a:extLst>
          </p:cNvPr>
          <p:cNvSpPr txBox="1"/>
          <p:nvPr/>
        </p:nvSpPr>
        <p:spPr>
          <a:xfrm>
            <a:off x="249382" y="2832573"/>
            <a:ext cx="516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인터페이스의 기술적 활용</a:t>
            </a:r>
          </a:p>
          <a:p>
            <a:pPr algn="ctr"/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최적화 측면에서 </a:t>
            </a:r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Unreal</a:t>
            </a:r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만의 특이점 유의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40974-C7A2-AE60-FC9F-1D97549B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28" y="1823680"/>
            <a:ext cx="2591162" cy="1581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60F007-74AF-DA8D-F5AC-531BDB0F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09" y="3487967"/>
            <a:ext cx="3608213" cy="1052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D38682-1153-4A9E-9A97-8A4F747D2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901" y="4641458"/>
            <a:ext cx="2791215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81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6574-B565-3FE3-DFBE-07FAFE039F17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Unreal </a:t>
            </a:r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적용 기술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81BFD8-B18F-6A8B-03B0-B9BD51D4D2BE}"/>
              </a:ext>
            </a:extLst>
          </p:cNvPr>
          <p:cNvSpPr/>
          <p:nvPr/>
        </p:nvSpPr>
        <p:spPr>
          <a:xfrm>
            <a:off x="5560293" y="1391699"/>
            <a:ext cx="5800436" cy="434408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35BAA-CA2E-0761-E885-CF8E41CB779C}"/>
              </a:ext>
            </a:extLst>
          </p:cNvPr>
          <p:cNvSpPr txBox="1"/>
          <p:nvPr/>
        </p:nvSpPr>
        <p:spPr>
          <a:xfrm>
            <a:off x="249382" y="2832573"/>
            <a:ext cx="516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언리얼의 구조적 이해</a:t>
            </a:r>
          </a:p>
          <a:p>
            <a:pPr algn="ctr"/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GameInstance, Gamemode, CharacterController, Component</a:t>
            </a:r>
          </a:p>
        </p:txBody>
      </p:sp>
    </p:spTree>
    <p:extLst>
      <p:ext uri="{BB962C8B-B14F-4D97-AF65-F5344CB8AC3E}">
        <p14:creationId xmlns:p14="http://schemas.microsoft.com/office/powerpoint/2010/main" val="119597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BE65C-4282-5FFF-0DB0-ED088D582AD3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0BF10-9C16-7598-17B0-BD3EDDFB7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975090"/>
            <a:ext cx="9020174" cy="29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BE65C-4282-5FFF-0DB0-ED088D582AD3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결과물 시연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5132F-E135-4D98-F65F-0F6EA6DE1246}"/>
              </a:ext>
            </a:extLst>
          </p:cNvPr>
          <p:cNvSpPr txBox="1"/>
          <p:nvPr/>
        </p:nvSpPr>
        <p:spPr>
          <a:xfrm>
            <a:off x="1343361" y="3105834"/>
            <a:ext cx="950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시연 시간</a:t>
            </a:r>
          </a:p>
        </p:txBody>
      </p:sp>
    </p:spTree>
    <p:extLst>
      <p:ext uri="{BB962C8B-B14F-4D97-AF65-F5344CB8AC3E}">
        <p14:creationId xmlns:p14="http://schemas.microsoft.com/office/powerpoint/2010/main" val="83250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6574-B565-3FE3-DFBE-07FAFE039F17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개선 및 발전 가능성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81BFD8-B18F-6A8B-03B0-B9BD51D4D2BE}"/>
              </a:ext>
            </a:extLst>
          </p:cNvPr>
          <p:cNvSpPr/>
          <p:nvPr/>
        </p:nvSpPr>
        <p:spPr>
          <a:xfrm>
            <a:off x="5560293" y="1391699"/>
            <a:ext cx="5800436" cy="434408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35BAA-CA2E-0761-E885-CF8E41CB779C}"/>
              </a:ext>
            </a:extLst>
          </p:cNvPr>
          <p:cNvSpPr txBox="1"/>
          <p:nvPr/>
        </p:nvSpPr>
        <p:spPr>
          <a:xfrm>
            <a:off x="249382" y="2832573"/>
            <a:ext cx="5163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퀘스트 콘텐츠</a:t>
            </a:r>
          </a:p>
          <a:p>
            <a:pPr algn="ctr"/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게임을 진행하는 핵심 시스템 추가</a:t>
            </a:r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48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86CAA4-CB7A-7AB3-34F2-C261C6BE5DE0}"/>
              </a:ext>
            </a:extLst>
          </p:cNvPr>
          <p:cNvSpPr/>
          <p:nvPr/>
        </p:nvSpPr>
        <p:spPr>
          <a:xfrm>
            <a:off x="1267691" y="1524000"/>
            <a:ext cx="2133600" cy="257694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A78E9D-3202-207C-86A2-3668AD37B0FE}"/>
              </a:ext>
            </a:extLst>
          </p:cNvPr>
          <p:cNvSpPr/>
          <p:nvPr/>
        </p:nvSpPr>
        <p:spPr>
          <a:xfrm>
            <a:off x="1584803" y="3087487"/>
            <a:ext cx="1672311" cy="815031"/>
          </a:xfrm>
          <a:prstGeom prst="rect">
            <a:avLst/>
          </a:prstGeom>
          <a:blipFill dpi="0" rotWithShape="1">
            <a:blip r:embed="rId2">
              <a:alphaModFix amt="5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A2A47-AC3E-92B9-5976-5C980A70609C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64EFC0-A5C9-DF38-5364-71A81CA8619B}"/>
              </a:ext>
            </a:extLst>
          </p:cNvPr>
          <p:cNvSpPr/>
          <p:nvPr/>
        </p:nvSpPr>
        <p:spPr>
          <a:xfrm>
            <a:off x="5029200" y="1524000"/>
            <a:ext cx="2133600" cy="257694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E49037-33A5-D6F9-6BB1-E2A227AF46A6}"/>
              </a:ext>
            </a:extLst>
          </p:cNvPr>
          <p:cNvSpPr/>
          <p:nvPr/>
        </p:nvSpPr>
        <p:spPr>
          <a:xfrm>
            <a:off x="8790709" y="1524000"/>
            <a:ext cx="2133600" cy="257694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CA71B9B-A2F0-4CFE-8924-ADE1E5DA53B1}"/>
              </a:ext>
            </a:extLst>
          </p:cNvPr>
          <p:cNvSpPr/>
          <p:nvPr/>
        </p:nvSpPr>
        <p:spPr>
          <a:xfrm>
            <a:off x="1653309" y="1969076"/>
            <a:ext cx="1365539" cy="11343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7B1EDC9-DC83-2A29-85B8-88CDD01D4B8A}"/>
              </a:ext>
            </a:extLst>
          </p:cNvPr>
          <p:cNvSpPr/>
          <p:nvPr/>
        </p:nvSpPr>
        <p:spPr>
          <a:xfrm>
            <a:off x="1825861" y="2395552"/>
            <a:ext cx="475625" cy="2901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A07B87B-2FF8-2668-76AB-D1556CA20835}"/>
              </a:ext>
            </a:extLst>
          </p:cNvPr>
          <p:cNvSpPr/>
          <p:nvPr/>
        </p:nvSpPr>
        <p:spPr>
          <a:xfrm rot="19774166">
            <a:off x="2540795" y="2256189"/>
            <a:ext cx="327687" cy="2699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E79B93-A0DC-7B1D-8F5C-E6A1CF8D4727}"/>
              </a:ext>
            </a:extLst>
          </p:cNvPr>
          <p:cNvSpPr/>
          <p:nvPr/>
        </p:nvSpPr>
        <p:spPr>
          <a:xfrm rot="19774166">
            <a:off x="1838053" y="2438131"/>
            <a:ext cx="216061" cy="1984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F773243-B5C7-D987-5866-CC44B1AD9A0D}"/>
              </a:ext>
            </a:extLst>
          </p:cNvPr>
          <p:cNvSpPr/>
          <p:nvPr/>
        </p:nvSpPr>
        <p:spPr>
          <a:xfrm rot="19774166">
            <a:off x="2693674" y="2305102"/>
            <a:ext cx="158926" cy="1721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CFC69E6-23B7-94EC-F939-0B509F57D53F}"/>
              </a:ext>
            </a:extLst>
          </p:cNvPr>
          <p:cNvSpPr/>
          <p:nvPr/>
        </p:nvSpPr>
        <p:spPr>
          <a:xfrm>
            <a:off x="2336077" y="2958370"/>
            <a:ext cx="261502" cy="1406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버퍼링 아이콘 벡터 | 프리미엄 벡터">
            <a:extLst>
              <a:ext uri="{FF2B5EF4-FFF2-40B4-BE49-F238E27FC236}">
                <a16:creationId xmlns:a16="http://schemas.microsoft.com/office/drawing/2014/main" id="{90CF3295-7EFC-D857-EAA1-5AF18FFD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556" y1="32889" x2="43556" y2="32889"/>
                        <a14:foregroundMark x1="35556" y1="44000" x2="35556" y2="44000"/>
                        <a14:foregroundMark x1="33333" y1="56889" x2="33333" y2="56889"/>
                        <a14:foregroundMark x1="40000" y1="64444" x2="40000" y2="64444"/>
                        <a14:foregroundMark x1="52000" y1="67111" x2="52000" y2="67111"/>
                        <a14:foregroundMark x1="62222" y1="63556" x2="62222" y2="63556"/>
                        <a14:foregroundMark x1="68889" y1="54667" x2="68889" y2="54667"/>
                        <a14:foregroundMark x1="68444" y1="43556" x2="68444" y2="43556"/>
                        <a14:foregroundMark x1="61778" y1="33778" x2="61778" y2="33778"/>
                        <a14:foregroundMark x1="51111" y1="30667" x2="51111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986" y="1562994"/>
            <a:ext cx="1122738" cy="112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3731CA-E28E-2614-3E7C-4730D064576B}"/>
              </a:ext>
            </a:extLst>
          </p:cNvPr>
          <p:cNvSpPr/>
          <p:nvPr/>
        </p:nvSpPr>
        <p:spPr>
          <a:xfrm>
            <a:off x="2064953" y="1656773"/>
            <a:ext cx="1192161" cy="1039953"/>
          </a:xfrm>
          <a:prstGeom prst="rect">
            <a:avLst/>
          </a:prstGeom>
          <a:blipFill dpi="0" rotWithShape="1">
            <a:blip r:embed="rId5">
              <a:alphaModFix amt="3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4E196D-1FC0-FFF8-C4A4-F03BA989D233}"/>
              </a:ext>
            </a:extLst>
          </p:cNvPr>
          <p:cNvSpPr/>
          <p:nvPr/>
        </p:nvSpPr>
        <p:spPr>
          <a:xfrm>
            <a:off x="1405807" y="2370831"/>
            <a:ext cx="1557607" cy="660124"/>
          </a:xfrm>
          <a:prstGeom prst="rect">
            <a:avLst/>
          </a:prstGeom>
          <a:blipFill dpi="0" rotWithShape="1">
            <a:blip r:embed="rId6">
              <a:alphaModFix amt="5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3F948-65F8-1FCE-99D9-7FA643D68261}"/>
              </a:ext>
            </a:extLst>
          </p:cNvPr>
          <p:cNvSpPr txBox="1"/>
          <p:nvPr/>
        </p:nvSpPr>
        <p:spPr>
          <a:xfrm>
            <a:off x="1267691" y="4308361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차경환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1C554-9E01-1C16-2292-93A3F1D81FAB}"/>
              </a:ext>
            </a:extLst>
          </p:cNvPr>
          <p:cNvSpPr txBox="1"/>
          <p:nvPr/>
        </p:nvSpPr>
        <p:spPr>
          <a:xfrm>
            <a:off x="5040597" y="4311674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조승훈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C20C12-FB64-49FF-CDBF-418E84F6FD82}"/>
              </a:ext>
            </a:extLst>
          </p:cNvPr>
          <p:cNvSpPr txBox="1"/>
          <p:nvPr/>
        </p:nvSpPr>
        <p:spPr>
          <a:xfrm>
            <a:off x="8790709" y="4308361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이주석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0107B7-A79E-0795-850F-7DFB3280D150}"/>
              </a:ext>
            </a:extLst>
          </p:cNvPr>
          <p:cNvSpPr txBox="1"/>
          <p:nvPr/>
        </p:nvSpPr>
        <p:spPr>
          <a:xfrm>
            <a:off x="1234686" y="493961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 기획</a:t>
            </a:r>
            <a:endParaRPr lang="en-US" altLang="ko-KR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디렉터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B8E7A0-79EC-85A4-ECA3-8BB4DAD60EF9}"/>
              </a:ext>
            </a:extLst>
          </p:cNvPr>
          <p:cNvSpPr txBox="1"/>
          <p:nvPr/>
        </p:nvSpPr>
        <p:spPr>
          <a:xfrm>
            <a:off x="511263" y="5719641"/>
            <a:ext cx="358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r>
              <a:rPr lang="ko-KR" altLang="en-US"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이거 만들어</a:t>
            </a:r>
            <a:r>
              <a:rPr lang="en-US" altLang="ko-KR"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방법</a:t>
            </a:r>
            <a:r>
              <a:rPr lang="en-US" altLang="ko-KR"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 </a:t>
            </a:r>
            <a:r>
              <a:rPr lang="ko-KR" altLang="en-US"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네가 생각해야지</a:t>
            </a:r>
            <a:r>
              <a:rPr lang="en-US" altLang="ko-KR"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/>
            <a:r>
              <a:rPr lang="ko-KR" altLang="en-US"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별거 아니니까 할 수 있지</a:t>
            </a:r>
            <a:r>
              <a:rPr lang="en-US" altLang="ko-KR"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?＂</a:t>
            </a:r>
            <a:endParaRPr lang="ko-KR" altLang="en-US" sz="1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46A3D8-F11E-DEF7-651D-F9BE4D35722C}"/>
              </a:ext>
            </a:extLst>
          </p:cNvPr>
          <p:cNvSpPr txBox="1"/>
          <p:nvPr/>
        </p:nvSpPr>
        <p:spPr>
          <a:xfrm>
            <a:off x="5029200" y="493961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 프로그래머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6DAF9-8C96-5DAD-E31E-F3F644DBB9EA}"/>
              </a:ext>
            </a:extLst>
          </p:cNvPr>
          <p:cNvSpPr txBox="1"/>
          <p:nvPr/>
        </p:nvSpPr>
        <p:spPr>
          <a:xfrm>
            <a:off x="8823714" y="493961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서브 프로그래머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3E7466-8EE1-C7EE-54C8-7775744F083E}"/>
              </a:ext>
            </a:extLst>
          </p:cNvPr>
          <p:cNvSpPr txBox="1"/>
          <p:nvPr/>
        </p:nvSpPr>
        <p:spPr>
          <a:xfrm>
            <a:off x="5029200" y="571964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 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1084F1-5752-2770-0309-E80B68BE3880}"/>
              </a:ext>
            </a:extLst>
          </p:cNvPr>
          <p:cNvSpPr txBox="1"/>
          <p:nvPr/>
        </p:nvSpPr>
        <p:spPr>
          <a:xfrm>
            <a:off x="8790709" y="571964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 기</a:t>
            </a:r>
          </a:p>
        </p:txBody>
      </p:sp>
    </p:spTree>
    <p:extLst>
      <p:ext uri="{BB962C8B-B14F-4D97-AF65-F5344CB8AC3E}">
        <p14:creationId xmlns:p14="http://schemas.microsoft.com/office/powerpoint/2010/main" val="17142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6574-B565-3FE3-DFBE-07FAFE039F17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개선 및 발전 가능성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81BFD8-B18F-6A8B-03B0-B9BD51D4D2BE}"/>
              </a:ext>
            </a:extLst>
          </p:cNvPr>
          <p:cNvSpPr/>
          <p:nvPr/>
        </p:nvSpPr>
        <p:spPr>
          <a:xfrm>
            <a:off x="5560293" y="1391699"/>
            <a:ext cx="5800436" cy="434408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35BAA-CA2E-0761-E885-CF8E41CB779C}"/>
              </a:ext>
            </a:extLst>
          </p:cNvPr>
          <p:cNvSpPr txBox="1"/>
          <p:nvPr/>
        </p:nvSpPr>
        <p:spPr>
          <a:xfrm>
            <a:off x="249382" y="2832573"/>
            <a:ext cx="5163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던전 콘텐츠</a:t>
            </a:r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모험을 위한 콘텐츠 추가</a:t>
            </a:r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732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6574-B565-3FE3-DFBE-07FAFE039F17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개선 및 발전 가능성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81BFD8-B18F-6A8B-03B0-B9BD51D4D2BE}"/>
              </a:ext>
            </a:extLst>
          </p:cNvPr>
          <p:cNvSpPr/>
          <p:nvPr/>
        </p:nvSpPr>
        <p:spPr>
          <a:xfrm>
            <a:off x="5560293" y="1391699"/>
            <a:ext cx="5800436" cy="434408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35BAA-CA2E-0761-E885-CF8E41CB779C}"/>
              </a:ext>
            </a:extLst>
          </p:cNvPr>
          <p:cNvSpPr txBox="1"/>
          <p:nvPr/>
        </p:nvSpPr>
        <p:spPr>
          <a:xfrm>
            <a:off x="249382" y="2832573"/>
            <a:ext cx="5163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제작 콘텐츠</a:t>
            </a:r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제작 시스템 보강</a:t>
            </a:r>
            <a:endParaRPr lang="en-US" altLang="ko-KR" sz="24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539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6E361B-771E-DE00-0ACC-E787FA4C150B}"/>
              </a:ext>
            </a:extLst>
          </p:cNvPr>
          <p:cNvSpPr txBox="1"/>
          <p:nvPr/>
        </p:nvSpPr>
        <p:spPr>
          <a:xfrm>
            <a:off x="1343361" y="3105834"/>
            <a:ext cx="950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Lucida Calligraphy" panose="03010101010101010101" pitchFamily="66" charset="0"/>
                <a:ea typeface="함초롬바탕" panose="02030604000101010101" pitchFamily="18" charset="-127"/>
                <a:cs typeface="함초롬바탕" panose="02030604000101010101" pitchFamily="18" charset="-127"/>
              </a:rPr>
              <a:t>THE END</a:t>
            </a:r>
            <a:endParaRPr lang="ko-KR" altLang="en-US" sz="3600">
              <a:latin typeface="Lucida Calligraphy" panose="03010101010101010101" pitchFamily="66" charset="0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598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BE65C-4282-5FFF-0DB0-ED088D582AD3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 &amp; A</a:t>
            </a:r>
            <a:endParaRPr lang="ko-KR" altLang="en-US" sz="40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55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965449-52E9-239F-9E05-8162E0CB0445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DE549-3E01-C438-E8FE-6FA34A56EBCE}"/>
              </a:ext>
            </a:extLst>
          </p:cNvPr>
          <p:cNvSpPr txBox="1"/>
          <p:nvPr/>
        </p:nvSpPr>
        <p:spPr>
          <a:xfrm>
            <a:off x="0" y="1119560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모험의 즐거움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35A0F-C9F6-F618-B582-6D1170428E7E}"/>
              </a:ext>
            </a:extLst>
          </p:cNvPr>
          <p:cNvSpPr txBox="1"/>
          <p:nvPr/>
        </p:nvSpPr>
        <p:spPr>
          <a:xfrm>
            <a:off x="0" y="2963285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직책과 육성</a:t>
            </a:r>
            <a:r>
              <a:rPr lang="en-US" altLang="ko-KR" sz="66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66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성취감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65361-D600-FAC8-ECDA-FD3302C0521B}"/>
              </a:ext>
            </a:extLst>
          </p:cNvPr>
          <p:cNvSpPr txBox="1"/>
          <p:nvPr/>
        </p:nvSpPr>
        <p:spPr>
          <a:xfrm>
            <a:off x="0" y="4807011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깊이 있는 시나리오</a:t>
            </a:r>
            <a:r>
              <a:rPr lang="en-US" altLang="ko-KR" sz="66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66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스토리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21436D-5925-5BB2-C178-3A858788EBA9}"/>
              </a:ext>
            </a:extLst>
          </p:cNvPr>
          <p:cNvGrpSpPr/>
          <p:nvPr/>
        </p:nvGrpSpPr>
        <p:grpSpPr>
          <a:xfrm>
            <a:off x="2253006" y="1223127"/>
            <a:ext cx="8069345" cy="4411745"/>
            <a:chOff x="2253006" y="1223127"/>
            <a:chExt cx="8069345" cy="4411745"/>
          </a:xfrm>
        </p:grpSpPr>
        <p:sp>
          <p:nvSpPr>
            <p:cNvPr id="5" name="폭발: 14pt 4">
              <a:extLst>
                <a:ext uri="{FF2B5EF4-FFF2-40B4-BE49-F238E27FC236}">
                  <a16:creationId xmlns:a16="http://schemas.microsoft.com/office/drawing/2014/main" id="{18C1DC2B-E068-BCB7-BFBC-86DBB253223A}"/>
                </a:ext>
              </a:extLst>
            </p:cNvPr>
            <p:cNvSpPr/>
            <p:nvPr/>
          </p:nvSpPr>
          <p:spPr>
            <a:xfrm>
              <a:off x="2253006" y="1223127"/>
              <a:ext cx="8069345" cy="4411745"/>
            </a:xfrm>
            <a:prstGeom prst="irregularSeal2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A4FBA4-F372-6580-C1BB-07B0211090F0}"/>
                </a:ext>
              </a:extLst>
            </p:cNvPr>
            <p:cNvSpPr txBox="1"/>
            <p:nvPr/>
          </p:nvSpPr>
          <p:spPr>
            <a:xfrm>
              <a:off x="3700019" y="3317228"/>
              <a:ext cx="4791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어드벤처 </a:t>
              </a:r>
              <a:r>
                <a:rPr lang="en-US" altLang="ko-KR" sz="360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RPG </a:t>
              </a:r>
              <a:r>
                <a:rPr lang="ko-KR" altLang="en-US" sz="360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게임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80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965449-52E9-239F-9E05-8162E0CB0445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DE549-3E01-C438-E8FE-6FA34A56EBCE}"/>
              </a:ext>
            </a:extLst>
          </p:cNvPr>
          <p:cNvSpPr txBox="1"/>
          <p:nvPr/>
        </p:nvSpPr>
        <p:spPr>
          <a:xfrm>
            <a:off x="249382" y="1788863"/>
            <a:ext cx="516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어드벤처 장르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4F40BF-50FE-B7BA-A996-1E1DDBE01AF5}"/>
              </a:ext>
            </a:extLst>
          </p:cNvPr>
          <p:cNvSpPr/>
          <p:nvPr/>
        </p:nvSpPr>
        <p:spPr>
          <a:xfrm>
            <a:off x="5560293" y="1391699"/>
            <a:ext cx="5800436" cy="434408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1E65F-6B2B-95E1-7B72-4E364D859E16}"/>
              </a:ext>
            </a:extLst>
          </p:cNvPr>
          <p:cNvSpPr txBox="1"/>
          <p:nvPr/>
        </p:nvSpPr>
        <p:spPr>
          <a:xfrm>
            <a:off x="249382" y="2905780"/>
            <a:ext cx="5163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플레이어가 캐릭터를 조작하여 필드 안의 모험과 퍼즐 해결같은 과제를 수행하는 게임 장르</a:t>
            </a:r>
          </a:p>
        </p:txBody>
      </p:sp>
    </p:spTree>
    <p:extLst>
      <p:ext uri="{BB962C8B-B14F-4D97-AF65-F5344CB8AC3E}">
        <p14:creationId xmlns:p14="http://schemas.microsoft.com/office/powerpoint/2010/main" val="52250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965449-52E9-239F-9E05-8162E0CB0445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DE549-3E01-C438-E8FE-6FA34A56EBCE}"/>
              </a:ext>
            </a:extLst>
          </p:cNvPr>
          <p:cNvSpPr txBox="1"/>
          <p:nvPr/>
        </p:nvSpPr>
        <p:spPr>
          <a:xfrm>
            <a:off x="249382" y="1788863"/>
            <a:ext cx="516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RPG(Role Playing Game)</a:t>
            </a:r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장르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4F40BF-50FE-B7BA-A996-1E1DDBE01AF5}"/>
              </a:ext>
            </a:extLst>
          </p:cNvPr>
          <p:cNvSpPr/>
          <p:nvPr/>
        </p:nvSpPr>
        <p:spPr>
          <a:xfrm>
            <a:off x="5560293" y="1391699"/>
            <a:ext cx="5800436" cy="434408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1E65F-6B2B-95E1-7B72-4E364D859E16}"/>
              </a:ext>
            </a:extLst>
          </p:cNvPr>
          <p:cNvSpPr txBox="1"/>
          <p:nvPr/>
        </p:nvSpPr>
        <p:spPr>
          <a:xfrm>
            <a:off x="101599" y="2905780"/>
            <a:ext cx="5458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플레이어가 각자에게 할당된 역할을 수행하고 서로 협력</a:t>
            </a:r>
            <a:r>
              <a:rPr lang="en-US" altLang="ko-KR" sz="2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적대하여 가상의 상황에서 주어지는 시련을 극복하고 목표를 달성하는 게임 장르</a:t>
            </a:r>
          </a:p>
        </p:txBody>
      </p:sp>
    </p:spTree>
    <p:extLst>
      <p:ext uri="{BB962C8B-B14F-4D97-AF65-F5344CB8AC3E}">
        <p14:creationId xmlns:p14="http://schemas.microsoft.com/office/powerpoint/2010/main" val="348500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4E9244-1ADB-BEF7-65F8-1FA4688402EF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소개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9D6314-B205-14BD-948B-433EF6ACC7ED}"/>
              </a:ext>
            </a:extLst>
          </p:cNvPr>
          <p:cNvGrpSpPr/>
          <p:nvPr/>
        </p:nvGrpSpPr>
        <p:grpSpPr>
          <a:xfrm>
            <a:off x="120167" y="1669380"/>
            <a:ext cx="5852008" cy="3016920"/>
            <a:chOff x="243992" y="1945605"/>
            <a:chExt cx="5852008" cy="3016920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4FAC401-6DFE-41B2-C6B5-C1815F7EA1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3" r="50127"/>
            <a:stretch/>
          </p:blipFill>
          <p:spPr bwMode="auto">
            <a:xfrm>
              <a:off x="1573835" y="1990725"/>
              <a:ext cx="1832458" cy="297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P의 거짓 글로벌 정식 출시, &quot;韓 대표 소울라이크 되겠다&quot; | P의거짓 인벤">
              <a:extLst>
                <a:ext uri="{FF2B5EF4-FFF2-40B4-BE49-F238E27FC236}">
                  <a16:creationId xmlns:a16="http://schemas.microsoft.com/office/drawing/2014/main" id="{9E1DFCFD-0D36-0ADB-CD86-1B672A898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26" r="32420" b="49502"/>
            <a:stretch/>
          </p:blipFill>
          <p:spPr bwMode="auto">
            <a:xfrm>
              <a:off x="3406293" y="1990725"/>
              <a:ext cx="1832458" cy="297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41DE78A-EC03-D68F-AAD1-3598FDE8A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3022" y="1990725"/>
              <a:ext cx="1912978" cy="142516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AF65D10-2CB6-9032-7CC4-3F585DDD6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92" y="1945605"/>
              <a:ext cx="2335073" cy="101108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A3D8F0-DBBF-F6A8-691E-181AA0672CFB}"/>
              </a:ext>
            </a:extLst>
          </p:cNvPr>
          <p:cNvSpPr txBox="1"/>
          <p:nvPr/>
        </p:nvSpPr>
        <p:spPr>
          <a:xfrm>
            <a:off x="700904" y="5532188"/>
            <a:ext cx="516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액션에 치중된 예시</a:t>
            </a:r>
          </a:p>
        </p:txBody>
      </p:sp>
      <p:pic>
        <p:nvPicPr>
          <p:cNvPr id="3086" name="Picture 14" descr="리니지M-NCSOFT">
            <a:extLst>
              <a:ext uri="{FF2B5EF4-FFF2-40B4-BE49-F238E27FC236}">
                <a16:creationId xmlns:a16="http://schemas.microsoft.com/office/drawing/2014/main" id="{D4F4810E-B195-4646-6765-57CA731F7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306106"/>
            <a:ext cx="3667125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D71F45-FA4A-5E4B-4D00-7951213B70F0}"/>
              </a:ext>
            </a:extLst>
          </p:cNvPr>
          <p:cNvGrpSpPr/>
          <p:nvPr/>
        </p:nvGrpSpPr>
        <p:grpSpPr>
          <a:xfrm>
            <a:off x="6639887" y="3398635"/>
            <a:ext cx="1654368" cy="1586673"/>
            <a:chOff x="5864032" y="3429000"/>
            <a:chExt cx="2028825" cy="2032406"/>
          </a:xfrm>
        </p:grpSpPr>
        <p:pic>
          <p:nvPicPr>
            <p:cNvPr id="3088" name="Picture 16" descr="메이플 스토리 버섯 음악 교사 (시각 독해), 버섯, 단풍 나무, 모자 png | PNGEgg">
              <a:extLst>
                <a:ext uri="{FF2B5EF4-FFF2-40B4-BE49-F238E27FC236}">
                  <a16:creationId xmlns:a16="http://schemas.microsoft.com/office/drawing/2014/main" id="{D6F8FE08-7753-4B89-CD03-D98B308A9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5000" l="6000" r="93889">
                          <a14:foregroundMark x1="9444" y1="39000" x2="9444" y2="39000"/>
                          <a14:foregroundMark x1="28444" y1="53444" x2="28444" y2="53444"/>
                          <a14:foregroundMark x1="58111" y1="56667" x2="58111" y2="56667"/>
                          <a14:foregroundMark x1="29222" y1="57667" x2="25444" y2="51222"/>
                          <a14:foregroundMark x1="25444" y1="51222" x2="31111" y2="51556"/>
                          <a14:foregroundMark x1="51778" y1="93889" x2="51778" y2="93889"/>
                          <a14:foregroundMark x1="6000" y1="45444" x2="6000" y2="45444"/>
                          <a14:foregroundMark x1="93889" y1="50111" x2="93889" y2="50111"/>
                          <a14:foregroundMark x1="14778" y1="60000" x2="14778" y2="60000"/>
                          <a14:foregroundMark x1="13556" y1="62778" x2="13556" y2="62778"/>
                          <a14:foregroundMark x1="12333" y1="65667" x2="12333" y2="65667"/>
                          <a14:foregroundMark x1="11444" y1="72667" x2="11444" y2="72667"/>
                          <a14:foregroundMark x1="11778" y1="68222" x2="11778" y2="68222"/>
                          <a14:foregroundMark x1="11778" y1="66667" x2="11778" y2="66667"/>
                          <a14:foregroundMark x1="11000" y1="69889" x2="11000" y2="69889"/>
                          <a14:foregroundMark x1="12667" y1="75667" x2="12667" y2="75667"/>
                          <a14:foregroundMark x1="11444" y1="73333" x2="14778" y2="79889"/>
                          <a14:foregroundMark x1="14778" y1="79889" x2="19778" y2="85222"/>
                          <a14:foregroundMark x1="19778" y1="85222" x2="27000" y2="89444"/>
                          <a14:foregroundMark x1="11111" y1="76111" x2="15333" y2="82333"/>
                          <a14:foregroundMark x1="15333" y1="82333" x2="15889" y2="82778"/>
                          <a14:foregroundMark x1="18222" y1="85444" x2="43667" y2="94778"/>
                          <a14:foregroundMark x1="43667" y1="94778" x2="50889" y2="95000"/>
                          <a14:foregroundMark x1="50889" y1="95000" x2="54333" y2="94889"/>
                          <a14:foregroundMark x1="35000" y1="68444" x2="34000" y2="64778"/>
                          <a14:foregroundMark x1="40444" y1="64222" x2="33889" y2="5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4032" y="3429000"/>
              <a:ext cx="2028825" cy="2032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6" descr="메이플 스토리 버섯 음악 교사 (시각 독해), 버섯, 단풍 나무, 모자 png | PNGEgg">
              <a:extLst>
                <a:ext uri="{FF2B5EF4-FFF2-40B4-BE49-F238E27FC236}">
                  <a16:creationId xmlns:a16="http://schemas.microsoft.com/office/drawing/2014/main" id="{C707DB63-110E-7790-F957-0571D79FB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896" b="90538" l="10047" r="84795">
                          <a14:foregroundMark x1="35238" y1="59670" x2="37556" y2="59111"/>
                          <a14:foregroundMark x1="40000" y1="60667" x2="43000" y2="58889"/>
                          <a14:foregroundMark x1="34111" y1="58778" x2="34667" y2="56444"/>
                          <a14:foregroundMark x1="34222" y1="57333" x2="34222" y2="57333"/>
                          <a14:foregroundMark x1="33889" y1="57333" x2="33889" y2="57333"/>
                          <a14:foregroundMark x1="33778" y1="57556" x2="33778" y2="57556"/>
                          <a14:foregroundMark x1="34111" y1="57000" x2="34111" y2="57000"/>
                          <a14:foregroundMark x1="34222" y1="57333" x2="33889" y2="58111"/>
                          <a14:foregroundMark x1="34333" y1="57222" x2="33889" y2="57778"/>
                          <a14:foregroundMark x1="34333" y1="56778" x2="33556" y2="57778"/>
                          <a14:foregroundMark x1="42778" y1="59333" x2="41778" y2="61111"/>
                          <a14:backgroundMark x1="36556" y1="57111" x2="45111" y2="53889"/>
                          <a14:backgroundMark x1="45111" y1="53889" x2="46222" y2="54333"/>
                          <a14:backgroundMark x1="34325" y1="61323" x2="34444" y2="63667"/>
                          <a14:backgroundMark x1="34000" y1="54889" x2="34088" y2="56615"/>
                          <a14:backgroundMark x1="34444" y1="63667" x2="36778" y2="64000"/>
                          <a14:backgroundMark x1="33289" y1="57868" x2="33444" y2="62667"/>
                          <a14:backgroundMark x1="43403" y1="59653" x2="45111" y2="58667"/>
                          <a14:backgroundMark x1="37222" y1="63222" x2="39377" y2="61978"/>
                          <a14:backgroundMark x1="45111" y1="58667" x2="43778" y2="56111"/>
                          <a14:backgroundMark x1="45556" y1="59111" x2="40889" y2="66667"/>
                          <a14:backgroundMark x1="40889" y1="66667" x2="40222" y2="67000"/>
                          <a14:backgroundMark x1="43333" y1="65111" x2="48667" y2="57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16" t="54717" r="54859" b="36521"/>
            <a:stretch/>
          </p:blipFill>
          <p:spPr bwMode="auto">
            <a:xfrm>
              <a:off x="6502495" y="4805343"/>
              <a:ext cx="289116" cy="178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6" descr="메이플 스토리 버섯 음악 교사 (시각 독해), 버섯, 단풍 나무, 모자 png | PNGEgg">
              <a:extLst>
                <a:ext uri="{FF2B5EF4-FFF2-40B4-BE49-F238E27FC236}">
                  <a16:creationId xmlns:a16="http://schemas.microsoft.com/office/drawing/2014/main" id="{2F2151CA-3BDF-A2CD-5A7C-5D36C7FA3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5000" l="6000" r="93889">
                          <a14:foregroundMark x1="9444" y1="39000" x2="9444" y2="39000"/>
                          <a14:foregroundMark x1="28444" y1="53444" x2="28444" y2="53444"/>
                          <a14:foregroundMark x1="58111" y1="56667" x2="58111" y2="56667"/>
                          <a14:foregroundMark x1="29222" y1="57667" x2="25444" y2="51222"/>
                          <a14:foregroundMark x1="25444" y1="51222" x2="31111" y2="51556"/>
                          <a14:foregroundMark x1="51778" y1="93889" x2="51778" y2="93889"/>
                          <a14:foregroundMark x1="6000" y1="45444" x2="6000" y2="45444"/>
                          <a14:foregroundMark x1="93889" y1="50111" x2="93889" y2="50111"/>
                          <a14:foregroundMark x1="14778" y1="60000" x2="14778" y2="60000"/>
                          <a14:foregroundMark x1="13556" y1="62778" x2="13556" y2="62778"/>
                          <a14:foregroundMark x1="12333" y1="65667" x2="12333" y2="65667"/>
                          <a14:foregroundMark x1="11444" y1="72667" x2="11444" y2="72667"/>
                          <a14:foregroundMark x1="11778" y1="68222" x2="11778" y2="68222"/>
                          <a14:foregroundMark x1="11778" y1="66667" x2="11778" y2="66667"/>
                          <a14:foregroundMark x1="11000" y1="69889" x2="11000" y2="69889"/>
                          <a14:foregroundMark x1="12667" y1="75667" x2="12667" y2="75667"/>
                          <a14:foregroundMark x1="11444" y1="73333" x2="14778" y2="79889"/>
                          <a14:foregroundMark x1="14778" y1="79889" x2="19778" y2="85222"/>
                          <a14:foregroundMark x1="19778" y1="85222" x2="27000" y2="89444"/>
                          <a14:foregroundMark x1="11111" y1="76111" x2="15333" y2="82333"/>
                          <a14:foregroundMark x1="15333" y1="82333" x2="15889" y2="82778"/>
                          <a14:foregroundMark x1="18222" y1="85444" x2="43667" y2="94778"/>
                          <a14:foregroundMark x1="43667" y1="94778" x2="50889" y2="95000"/>
                          <a14:foregroundMark x1="50889" y1="95000" x2="54333" y2="94889"/>
                          <a14:foregroundMark x1="35000" y1="68444" x2="34000" y2="64778"/>
                          <a14:foregroundMark x1="40444" y1="64222" x2="33889" y2="5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7" t="63709" r="54832" b="25746"/>
            <a:stretch/>
          </p:blipFill>
          <p:spPr bwMode="auto">
            <a:xfrm>
              <a:off x="6512017" y="4483628"/>
              <a:ext cx="279595" cy="214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A20A3B-D397-F7B7-A054-E5E61F908D83}"/>
                </a:ext>
              </a:extLst>
            </p:cNvPr>
            <p:cNvSpPr/>
            <p:nvPr/>
          </p:nvSpPr>
          <p:spPr>
            <a:xfrm>
              <a:off x="6186529" y="4419557"/>
              <a:ext cx="1295400" cy="2429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90" name="Picture 18" descr="로스트아크' 업데이트 국내외 흥행 뒷받침 - 딜사이트">
            <a:extLst>
              <a:ext uri="{FF2B5EF4-FFF2-40B4-BE49-F238E27FC236}">
                <a16:creationId xmlns:a16="http://schemas.microsoft.com/office/drawing/2014/main" id="{ECF4C0B4-A4B0-4577-9E2A-893448A5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826" y="3339059"/>
            <a:ext cx="3134591" cy="176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4DE57E-97EB-32F5-D5AA-E4B3B0B154DF}"/>
              </a:ext>
            </a:extLst>
          </p:cNvPr>
          <p:cNvSpPr txBox="1"/>
          <p:nvPr/>
        </p:nvSpPr>
        <p:spPr>
          <a:xfrm>
            <a:off x="6096000" y="5532188"/>
            <a:ext cx="5627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지나치게 경쟁</a:t>
            </a:r>
            <a:r>
              <a:rPr lang="en-US" altLang="ko-KR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강화에 치중된 예시</a:t>
            </a:r>
            <a:r>
              <a:rPr lang="en-US" altLang="ko-KR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ko-KR" altLang="en-US" sz="28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81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4E9244-1ADB-BEF7-65F8-1FA4688402EF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A3D8F0-DBBF-F6A8-691E-181AA0672CFB}"/>
              </a:ext>
            </a:extLst>
          </p:cNvPr>
          <p:cNvSpPr txBox="1"/>
          <p:nvPr/>
        </p:nvSpPr>
        <p:spPr>
          <a:xfrm>
            <a:off x="1343361" y="1966949"/>
            <a:ext cx="95052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결론</a:t>
            </a:r>
            <a:endParaRPr lang="en-US" altLang="ko-KR" sz="36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6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36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모험과 역할 수행이 주가 되는 게임 제작</a:t>
            </a:r>
          </a:p>
        </p:txBody>
      </p:sp>
    </p:spTree>
    <p:extLst>
      <p:ext uri="{BB962C8B-B14F-4D97-AF65-F5344CB8AC3E}">
        <p14:creationId xmlns:p14="http://schemas.microsoft.com/office/powerpoint/2010/main" val="42415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6574-B565-3FE3-DFBE-07FAFE039F17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A5096-A108-2314-C07B-1F7DAA7FB161}"/>
              </a:ext>
            </a:extLst>
          </p:cNvPr>
          <p:cNvSpPr txBox="1"/>
          <p:nvPr/>
        </p:nvSpPr>
        <p:spPr>
          <a:xfrm>
            <a:off x="247650" y="5389313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확장성을 고려한 프로그래밍 설계</a:t>
            </a:r>
          </a:p>
        </p:txBody>
      </p:sp>
      <p:pic>
        <p:nvPicPr>
          <p:cNvPr id="4" name="Picture 2" descr="무료 펜치 아래 흰색 다이어그램 용지 스톡 사진">
            <a:extLst>
              <a:ext uri="{FF2B5EF4-FFF2-40B4-BE49-F238E27FC236}">
                <a16:creationId xmlns:a16="http://schemas.microsoft.com/office/drawing/2014/main" id="{B5041A2A-BDF7-F3E0-C566-781ADF50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7" y="187166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E0AC63-DD02-0B61-FB23-57F573E70A5A}"/>
              </a:ext>
            </a:extLst>
          </p:cNvPr>
          <p:cNvSpPr txBox="1"/>
          <p:nvPr/>
        </p:nvSpPr>
        <p:spPr>
          <a:xfrm>
            <a:off x="6438613" y="5389313"/>
            <a:ext cx="516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프로토타입 제작</a:t>
            </a:r>
          </a:p>
        </p:txBody>
      </p:sp>
      <p:pic>
        <p:nvPicPr>
          <p:cNvPr id="6148" name="Picture 4" descr="무료 사람이 검은 펜을 들고 스톡 사진">
            <a:extLst>
              <a:ext uri="{FF2B5EF4-FFF2-40B4-BE49-F238E27FC236}">
                <a16:creationId xmlns:a16="http://schemas.microsoft.com/office/drawing/2014/main" id="{5C685127-AB7B-1F7C-B3DE-5CEDF0459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557338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66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6574-B565-3FE3-DFBE-07FAFE039F17}"/>
              </a:ext>
            </a:extLst>
          </p:cNvPr>
          <p:cNvSpPr txBox="1"/>
          <p:nvPr/>
        </p:nvSpPr>
        <p:spPr>
          <a:xfrm>
            <a:off x="0" y="923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사용 툴 소개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81BFD8-B18F-6A8B-03B0-B9BD51D4D2BE}"/>
              </a:ext>
            </a:extLst>
          </p:cNvPr>
          <p:cNvSpPr/>
          <p:nvPr/>
        </p:nvSpPr>
        <p:spPr>
          <a:xfrm>
            <a:off x="5560293" y="1391699"/>
            <a:ext cx="5800436" cy="434408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35BAA-CA2E-0761-E885-CF8E41CB779C}"/>
              </a:ext>
            </a:extLst>
          </p:cNvPr>
          <p:cNvSpPr txBox="1"/>
          <p:nvPr/>
        </p:nvSpPr>
        <p:spPr>
          <a:xfrm>
            <a:off x="249382" y="1788863"/>
            <a:ext cx="5163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명칭 </a:t>
            </a:r>
            <a:r>
              <a:rPr lang="en-US" altLang="ko-KR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Unreal Engine</a:t>
            </a:r>
          </a:p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버전 </a:t>
            </a:r>
            <a:r>
              <a:rPr lang="en-US" altLang="ko-KR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5.2</a:t>
            </a:r>
          </a:p>
          <a:p>
            <a:pPr algn="ctr"/>
            <a:endParaRPr lang="en-US" altLang="ko-KR" sz="28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사용처 </a:t>
            </a:r>
            <a:r>
              <a:rPr lang="en-US" altLang="ko-KR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엔진</a:t>
            </a:r>
            <a:endParaRPr lang="en-US" altLang="ko-KR" sz="28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8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이유 </a:t>
            </a:r>
            <a:r>
              <a:rPr lang="en-US" altLang="ko-KR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3D </a:t>
            </a:r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프로젝트에 적합</a:t>
            </a:r>
            <a:r>
              <a:rPr lang="en-US" altLang="ko-KR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엔진 숙련도와 엔진 보편성 고려</a:t>
            </a:r>
            <a:endParaRPr lang="en-US" altLang="ko-KR" sz="28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ko-KR" altLang="en-US" sz="28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829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328</Words>
  <Application>Microsoft Office PowerPoint</Application>
  <PresentationFormat>와이드스크린</PresentationFormat>
  <Paragraphs>92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함초롬바탕</vt:lpstr>
      <vt:lpstr>휴먼편지체</vt:lpstr>
      <vt:lpstr>Arial</vt:lpstr>
      <vt:lpstr>Lucida Calligraphy</vt:lpstr>
      <vt:lpstr>Palace Script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라르푸르덕 라르푸르덕</dc:creator>
  <cp:lastModifiedBy>라르푸르덕 라르푸르덕</cp:lastModifiedBy>
  <cp:revision>13</cp:revision>
  <dcterms:created xsi:type="dcterms:W3CDTF">2024-11-03T01:58:33Z</dcterms:created>
  <dcterms:modified xsi:type="dcterms:W3CDTF">2024-11-04T02:26:54Z</dcterms:modified>
</cp:coreProperties>
</file>